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  <p:sldMasterId id="21474836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D9898E-7418-44FD-BA19-712E06EFE426}">
  <a:tblStyle styleId="{69D9898E-7418-44FD-BA19-712E06EFE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Roboto-regular.fntdata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192e0c6af_1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a192e0c6af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92e0c6af_1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a192e0c6af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192e0c6af_1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192e0c6af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92e0c6af_1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a192e0c6af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92e0c69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a192e0c69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192e0c69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a192e0c69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92e0c69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92e0c69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192e0c69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a192e0c69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192e0c6af_1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a192e0c6af_1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192e0c69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a192e0c69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None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ech Tower">
  <p:cSld name="Title - Tech Tow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Full Photo">
  <p:cSld name="Title - Full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73770"/>
          <a:stretch/>
        </p:blipFill>
        <p:spPr>
          <a:xfrm>
            <a:off x="1" y="3794384"/>
            <a:ext cx="9143999" cy="134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Kendeda">
  <p:cSld name="Title - Kende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Wreck">
  <p:cSld name="TItle - Wrec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481753" y="342901"/>
            <a:ext cx="5376497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285751" y="1706137"/>
            <a:ext cx="2949575" cy="26956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">
  <p:cSld name="Char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4"/>
          <p:cNvSpPr/>
          <p:nvPr>
            <p:ph idx="2" type="chart"/>
          </p:nvPr>
        </p:nvSpPr>
        <p:spPr>
          <a:xfrm>
            <a:off x="285750" y="1076325"/>
            <a:ext cx="563284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6087666" y="1076325"/>
            <a:ext cx="2770584" cy="25634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285751" y="926335"/>
            <a:ext cx="421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285751" y="1558994"/>
            <a:ext cx="4213225" cy="25218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4629150" y="926335"/>
            <a:ext cx="422910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4629150" y="1558994"/>
            <a:ext cx="4229100" cy="25218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25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284286" y="911612"/>
            <a:ext cx="4211515" cy="3169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4648200" y="911612"/>
            <a:ext cx="4210050" cy="3169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Galler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7"/>
          <p:cNvSpPr/>
          <p:nvPr>
            <p:ph idx="2" type="pic"/>
          </p:nvPr>
        </p:nvSpPr>
        <p:spPr>
          <a:xfrm>
            <a:off x="285750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7"/>
          <p:cNvSpPr/>
          <p:nvPr>
            <p:ph idx="3" type="pic"/>
          </p:nvPr>
        </p:nvSpPr>
        <p:spPr>
          <a:xfrm>
            <a:off x="2828546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7"/>
          <p:cNvSpPr/>
          <p:nvPr>
            <p:ph idx="4" type="pic"/>
          </p:nvPr>
        </p:nvSpPr>
        <p:spPr>
          <a:xfrm>
            <a:off x="5383605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7"/>
          <p:cNvSpPr/>
          <p:nvPr>
            <p:ph idx="5" type="pic"/>
          </p:nvPr>
        </p:nvSpPr>
        <p:spPr>
          <a:xfrm>
            <a:off x="285750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7"/>
          <p:cNvSpPr/>
          <p:nvPr>
            <p:ph idx="6" type="pic"/>
          </p:nvPr>
        </p:nvSpPr>
        <p:spPr>
          <a:xfrm>
            <a:off x="2828546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7"/>
          <p:cNvSpPr/>
          <p:nvPr>
            <p:ph idx="7" type="pic"/>
          </p:nvPr>
        </p:nvSpPr>
        <p:spPr>
          <a:xfrm>
            <a:off x="5383605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8"/>
          <p:cNvSpPr/>
          <p:nvPr>
            <p:ph idx="2" type="pic"/>
          </p:nvPr>
        </p:nvSpPr>
        <p:spPr>
          <a:xfrm>
            <a:off x="3460652" y="342901"/>
            <a:ext cx="5397598" cy="373795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285751" y="1706138"/>
            <a:ext cx="2949575" cy="2374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28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1835331" y="1260565"/>
            <a:ext cx="6511834" cy="2070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500"/>
              <a:buFont typeface="Roboto"/>
              <a:buNone/>
            </a:pPr>
            <a:r>
              <a:t/>
            </a:r>
            <a:endParaRPr b="1" i="0" sz="4500" u="none" cap="none" strike="noStrik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  <a:defRPr b="1" i="0" sz="4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-GB"/>
              <a:t>Network Monitoring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1979631" y="3331028"/>
            <a:ext cx="6680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9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Presented By:</a:t>
            </a:r>
            <a:endParaRPr sz="19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9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9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Dipendra Singh Mal </a:t>
            </a:r>
            <a:r>
              <a:rPr lang="en-GB" sz="19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GB" sz="19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Hardik Jain | Samaksh Gulati</a:t>
            </a:r>
            <a:endParaRPr sz="17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1231990" y="1461739"/>
            <a:ext cx="6680019" cy="2220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285751" y="389163"/>
            <a:ext cx="2949575" cy="8919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</a:pPr>
            <a:r>
              <a:rPr lang="en-GB"/>
              <a:t>Problem</a:t>
            </a:r>
            <a:r>
              <a:rPr lang="en-GB"/>
              <a:t> Statement</a:t>
            </a:r>
            <a:endParaRPr/>
          </a:p>
        </p:txBody>
      </p:sp>
      <p:sp>
        <p:nvSpPr>
          <p:cNvPr id="139" name="Google Shape;139;p30"/>
          <p:cNvSpPr txBox="1"/>
          <p:nvPr>
            <p:ph idx="2" type="body"/>
          </p:nvPr>
        </p:nvSpPr>
        <p:spPr>
          <a:xfrm>
            <a:off x="249675" y="903150"/>
            <a:ext cx="43224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this project, a water utility company, and more specifically a network operator, is interested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 allocating pressure sensors on nodes in order to detect pipe bursts in its water distribution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Network.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        Problem Parameters: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network is composed of 1123 pipes and 811 nodes.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It provides 2.09 million gallons of water per day to its 5,010 customers.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Each node can receive at most one sensor.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625" y="1033725"/>
            <a:ext cx="4394325" cy="30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/>
        </p:nvSpPr>
        <p:spPr>
          <a:xfrm>
            <a:off x="7501050" y="4380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INTRO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/>
          </a:blip>
          <a:srcRect b="-263636" l="0" r="-263636" t="0"/>
          <a:stretch/>
        </p:blipFill>
        <p:spPr>
          <a:xfrm>
            <a:off x="285750" y="2167650"/>
            <a:ext cx="1272300" cy="12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285750" y="987150"/>
            <a:ext cx="49944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denote V the set of 811 nodes/sensor locations, and E the set of 1123 network pipes.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are given a detection matrix, denoted F ∈ {0, 1}|E|×|V|, that represents the sensing capabilities of the pressure sensors.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F is a binary matrix of size |E| × |V| = 1123 × 811, and is such that fe,v = 1 if a sensor placed at location v ∈ V can detect a burst of pipe e ∈ 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1"/>
          <p:cNvSpPr txBox="1"/>
          <p:nvPr>
            <p:ph type="title"/>
          </p:nvPr>
        </p:nvSpPr>
        <p:spPr>
          <a:xfrm>
            <a:off x="285750" y="150566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Input Variables and Layout </a:t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50" y="533225"/>
            <a:ext cx="3532351" cy="25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/>
        </p:nvSpPr>
        <p:spPr>
          <a:xfrm>
            <a:off x="7544650" y="1685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INTRO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1" name="Google Shape;151;p31"/>
          <p:cNvGraphicFramePr/>
          <p:nvPr/>
        </p:nvGraphicFramePr>
        <p:xfrm>
          <a:off x="584800" y="329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{69D9898E-7418-44FD-BA19-712E06EFE426}</a:tableStyleId>
              </a:tblPr>
              <a:tblGrid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  <a:gridCol w="511525"/>
              </a:tblGrid>
              <a:tr h="2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807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808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809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810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1122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31"/>
          <p:cNvSpPr/>
          <p:nvPr/>
        </p:nvSpPr>
        <p:spPr>
          <a:xfrm>
            <a:off x="6869413" y="4022213"/>
            <a:ext cx="2991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7314850" y="3633650"/>
            <a:ext cx="1599300" cy="76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</a:rPr>
              <a:t>Snapshot of the D</a:t>
            </a:r>
            <a:r>
              <a:rPr lang="en-GB">
                <a:solidFill>
                  <a:srgbClr val="292929"/>
                </a:solidFill>
              </a:rPr>
              <a:t>etection matrix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285750" y="911625"/>
            <a:ext cx="43443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Determine the minimum number of sensors, and where to locate them, so that if any pipe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bursts, then at least one sensor will detect it.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Decision Variable</a:t>
            </a: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Let S</a:t>
            </a:r>
            <a:r>
              <a:rPr baseline="-25000"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be a binary variable to indicate 1 if a sensor is placed at node v and 0 if it is not.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Objective Function</a:t>
            </a: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Minimizing the total number of sensors on all nodes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AutoNum type="arabicPeriod"/>
            </a:pP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At least one sensor should detect any pipe bursts    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AutoNum type="arabicPeriod"/>
            </a:pPr>
            <a:r>
              <a:rPr lang="en-GB" sz="1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Sv is a binary decision variable  (1: We placed a sensor on node v; 0: otherwise)</a:t>
            </a:r>
            <a:endParaRPr sz="1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 txBox="1"/>
          <p:nvPr>
            <p:ph type="title"/>
          </p:nvPr>
        </p:nvSpPr>
        <p:spPr>
          <a:xfrm>
            <a:off x="285750" y="150516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Part a/b - Minimum Number of Sensors (1/1)</a:t>
            </a:r>
            <a:r>
              <a:rPr lang="en-GB"/>
              <a:t> </a:t>
            </a:r>
            <a:endParaRPr/>
          </a:p>
        </p:txBody>
      </p:sp>
      <p:sp>
        <p:nvSpPr>
          <p:cNvPr id="160" name="Google Shape;160;p32"/>
          <p:cNvSpPr/>
          <p:nvPr/>
        </p:nvSpPr>
        <p:spPr>
          <a:xfrm>
            <a:off x="1129125" y="465803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1129125" y="3597325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00" y="4573086"/>
            <a:ext cx="1943100" cy="3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 txBox="1"/>
          <p:nvPr/>
        </p:nvSpPr>
        <p:spPr>
          <a:xfrm>
            <a:off x="5331638" y="796950"/>
            <a:ext cx="3255300" cy="366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057"/>
                </a:solidFill>
              </a:rPr>
              <a:t>After solving in Gurobi, these nodes will have a sensor</a:t>
            </a:r>
            <a:r>
              <a:rPr baseline="30000" lang="en-GB" sz="1500">
                <a:solidFill>
                  <a:srgbClr val="003057"/>
                </a:solidFill>
              </a:rPr>
              <a:t>*</a:t>
            </a:r>
            <a:endParaRPr baseline="30000" sz="1500">
              <a:solidFill>
                <a:srgbClr val="0030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0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057"/>
                </a:solidFill>
              </a:rPr>
              <a:t>The minimum number of sensors is </a:t>
            </a:r>
            <a:r>
              <a:rPr b="1" lang="en-GB">
                <a:solidFill>
                  <a:srgbClr val="003057"/>
                </a:solidFill>
              </a:rPr>
              <a:t>19</a:t>
            </a:r>
            <a:endParaRPr b="1">
              <a:solidFill>
                <a:srgbClr val="003057"/>
              </a:solidFill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6812450" y="4778575"/>
            <a:ext cx="23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5" name="Google Shape;165;p32"/>
          <p:cNvGraphicFramePr/>
          <p:nvPr/>
        </p:nvGraphicFramePr>
        <p:xfrm>
          <a:off x="5461713" y="171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{69D9898E-7418-44FD-BA19-712E06EFE426}</a:tableStyleId>
              </a:tblPr>
              <a:tblGrid>
                <a:gridCol w="427875"/>
                <a:gridCol w="427875"/>
                <a:gridCol w="427875"/>
                <a:gridCol w="427875"/>
                <a:gridCol w="427875"/>
                <a:gridCol w="427875"/>
                <a:gridCol w="427875"/>
              </a:tblGrid>
              <a:tr h="44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78 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104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206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233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277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392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44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393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424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426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430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438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454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482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4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651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705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712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748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786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p32"/>
          <p:cNvSpPr txBox="1"/>
          <p:nvPr/>
        </p:nvSpPr>
        <p:spPr>
          <a:xfrm>
            <a:off x="7544650" y="1685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1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50" y="3511825"/>
            <a:ext cx="1610309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724" y="2731295"/>
            <a:ext cx="1021850" cy="537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363525" y="4847350"/>
            <a:ext cx="68097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There are multiple optimal solutions for this problem hence the nodes could differ with each run.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285750" y="911625"/>
            <a:ext cx="4344300" cy="4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this part, we have b pressure sensors and we need to determine their location such that it maximizes the expected number of pipe bursts that are detected.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Open Sans"/>
              <a:buChar char="●"/>
            </a:pPr>
            <a:r>
              <a:rPr b="1" lang="en-GB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Decision Variable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Open Sans"/>
              <a:buAutoNum type="arabicPeriod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et </a:t>
            </a:r>
            <a:r>
              <a:rPr b="1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be a binary variable to indicate 1 if a sensor is placed at node v and 0 if it is not.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Open Sans"/>
              <a:buAutoNum type="arabicPeriod"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b="1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be a binary variable to indicate 1 if pipe burst is detected for pipe e and 0 if it is not detected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3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Part c/d - </a:t>
            </a:r>
            <a:r>
              <a:rPr lang="en-GB">
                <a:highlight>
                  <a:schemeClr val="lt1"/>
                </a:highlight>
              </a:rPr>
              <a:t>Maximize Pipe Bursts (1/1)</a:t>
            </a:r>
            <a:r>
              <a:rPr lang="en-GB"/>
              <a:t> 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6812450" y="4778575"/>
            <a:ext cx="23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7481925" y="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2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100" y="2975400"/>
            <a:ext cx="1199850" cy="5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630050" y="1920575"/>
            <a:ext cx="4344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Open Sans"/>
              <a:buChar char="●"/>
            </a:pPr>
            <a:r>
              <a:rPr b="1" lang="en-GB" sz="14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Objective Function</a:t>
            </a: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Maximizing the number of pipe bursts that are detected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3"/>
          <p:cNvSpPr/>
          <p:nvPr/>
        </p:nvSpPr>
        <p:spPr>
          <a:xfrm>
            <a:off x="5407775" y="3086863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4762350" y="3444225"/>
            <a:ext cx="42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</a:rPr>
              <a:t>The probability (p) of each pipe bursting independently is </a:t>
            </a:r>
            <a:r>
              <a:rPr b="1" lang="en-GB">
                <a:solidFill>
                  <a:srgbClr val="292929"/>
                </a:solidFill>
              </a:rPr>
              <a:t>0.1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500" y="911650"/>
            <a:ext cx="3746199" cy="28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c/d - </a:t>
            </a:r>
            <a:r>
              <a:rPr lang="en-GB">
                <a:highlight>
                  <a:schemeClr val="lt1"/>
                </a:highlight>
              </a:rPr>
              <a:t>Maximize Pipe Bursts </a:t>
            </a:r>
            <a:r>
              <a:rPr lang="en-GB"/>
              <a:t>(2/2)</a:t>
            </a: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285750" y="963600"/>
            <a:ext cx="4141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92929"/>
              </a:solidFill>
            </a:endParaRPr>
          </a:p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Open Sans"/>
              <a:buChar char="●"/>
            </a:pPr>
            <a:r>
              <a:rPr b="1" lang="en-GB" u="sng">
                <a:solidFill>
                  <a:srgbClr val="292929"/>
                </a:solidFill>
              </a:rPr>
              <a:t>Constraints</a:t>
            </a:r>
            <a:r>
              <a:rPr lang="en-GB" u="sng">
                <a:solidFill>
                  <a:srgbClr val="292929"/>
                </a:solidFill>
              </a:rPr>
              <a:t>:</a:t>
            </a:r>
            <a:r>
              <a:rPr lang="en-GB">
                <a:solidFill>
                  <a:srgbClr val="292929"/>
                </a:solidFill>
              </a:rPr>
              <a:t>  </a:t>
            </a:r>
            <a:endParaRPr>
              <a:solidFill>
                <a:srgbClr val="2929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GB">
                <a:solidFill>
                  <a:srgbClr val="292929"/>
                </a:solidFill>
              </a:rPr>
              <a:t>Availability of sensors to place:    </a:t>
            </a:r>
            <a:endParaRPr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GB">
                <a:solidFill>
                  <a:srgbClr val="292929"/>
                </a:solidFill>
              </a:rPr>
              <a:t>Detection ye should be 0 if none of the sensors placed can detect the pipe burst at pipe e:</a:t>
            </a:r>
            <a:endParaRPr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GB">
                <a:solidFill>
                  <a:srgbClr val="292929"/>
                </a:solidFill>
              </a:rPr>
              <a:t>Sv and ye are binary decision variables:</a:t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7481925" y="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2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5475925" y="4086075"/>
            <a:ext cx="3255300" cy="30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Objective Value*: 112.3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8032950" y="1329000"/>
            <a:ext cx="745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(19, 112.3)</a:t>
            </a:r>
            <a:endParaRPr sz="9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8412025" y="1095900"/>
            <a:ext cx="198300" cy="189300"/>
          </a:xfrm>
          <a:prstGeom prst="star5">
            <a:avLst>
              <a:gd fmla="val 7793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050" y="1788000"/>
            <a:ext cx="1015375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975" y="3060650"/>
            <a:ext cx="1471039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688" y="4205050"/>
            <a:ext cx="2816566" cy="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900000" y="189148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900000" y="319683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900000" y="426363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285750" y="911625"/>
            <a:ext cx="4344300" cy="418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Step 1 - </a:t>
            </a: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Choose the node that the detects the maximum expected pipe bursts. Place sensor there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Step 2 -  Now place the sensor  at the node that detects the maximum  expected number of pipe bursts that were not previously detected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Step 3 - Repeat until all sensors are positioned.</a:t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Part e - </a:t>
            </a:r>
            <a:r>
              <a:rPr lang="en-GB">
                <a:highlight>
                  <a:schemeClr val="lt1"/>
                </a:highlight>
              </a:rPr>
              <a:t>Greedy Approach</a:t>
            </a:r>
            <a:r>
              <a:rPr lang="en-GB"/>
              <a:t> </a:t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6812450" y="4778575"/>
            <a:ext cx="23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7481925" y="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3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8577500" y="15976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618425" y="945488"/>
            <a:ext cx="31788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Compare MIP vs Greedy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25" y="1401738"/>
            <a:ext cx="3766100" cy="2827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p35"/>
          <p:cNvGraphicFramePr/>
          <p:nvPr/>
        </p:nvGraphicFramePr>
        <p:xfrm>
          <a:off x="388188" y="299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{69D9898E-7418-44FD-BA19-712E06EFE426}</a:tableStyleId>
              </a:tblPr>
              <a:tblGrid>
                <a:gridCol w="1828275"/>
                <a:gridCol w="878525"/>
                <a:gridCol w="1163575"/>
              </a:tblGrid>
              <a:tr h="41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MIP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Greedy Algorithm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1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Pipe bursts detected for 20 sensors placed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1123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1116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Runtime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~10 mins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~5 seconds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No. of sensors to detect all pipe bursts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472025" y="1464925"/>
            <a:ext cx="4344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 u="sng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Decision Variable</a:t>
            </a:r>
            <a:r>
              <a:rPr lang="en-GB" sz="1300" u="sng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300" u="sng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Let </a:t>
            </a:r>
            <a:r>
              <a:rPr b="1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1" baseline="-25000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be a binary variable to indicate 1 if a sensor is placed at node v and 0 if it is not.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Let </a:t>
            </a:r>
            <a:r>
              <a:rPr b="1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1" baseline="-25000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be a binary variable to indicate 1 if pipe burst is detected for pipe e and 0 if it is not detected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 u="sng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r>
              <a:rPr lang="en-GB" sz="1300" u="sng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300" u="sng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Minimize the highest criticality of a pipe that is not detected. 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So, we take the maximum criticality from all the pipes that are not detected and minimize that: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6" name="Google Shape;216;p36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Part f/g - </a:t>
            </a:r>
            <a:r>
              <a:rPr lang="en-GB">
                <a:highlight>
                  <a:schemeClr val="lt1"/>
                </a:highlight>
              </a:rPr>
              <a:t>Minimize Highest Criticality (1/2)</a:t>
            </a:r>
            <a:r>
              <a:rPr lang="en-GB"/>
              <a:t> </a:t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6608000" y="5047650"/>
            <a:ext cx="23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7481925" y="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4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8393750" y="32431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250" y="3178700"/>
            <a:ext cx="23812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250" y="3769238"/>
            <a:ext cx="1905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625" y="4544725"/>
            <a:ext cx="10668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/>
          <p:nvPr/>
        </p:nvSpPr>
        <p:spPr>
          <a:xfrm>
            <a:off x="5269650" y="3379313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4816325" y="3895650"/>
            <a:ext cx="4491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057"/>
                </a:solidFill>
              </a:rPr>
              <a:t>    </a:t>
            </a:r>
            <a:r>
              <a:rPr lang="en-GB">
                <a:solidFill>
                  <a:srgbClr val="003057"/>
                </a:solidFill>
              </a:rPr>
              <a:t>Replacing    </a:t>
            </a:r>
            <a:r>
              <a:rPr lang="en-GB">
                <a:solidFill>
                  <a:srgbClr val="003057"/>
                </a:solidFill>
              </a:rPr>
              <a:t>    </a:t>
            </a:r>
            <a:r>
              <a:rPr lang="en-GB">
                <a:solidFill>
                  <a:srgbClr val="003057"/>
                </a:solidFill>
              </a:rPr>
              <a:t>                                with z</a:t>
            </a:r>
            <a:endParaRPr>
              <a:solidFill>
                <a:srgbClr val="003057"/>
              </a:solidFill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5345850" y="4602463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374625" y="821725"/>
            <a:ext cx="82482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For this part we have criticality level w</a:t>
            </a:r>
            <a:r>
              <a:rPr baseline="-25000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for each pipe e (w</a:t>
            </a:r>
            <a:r>
              <a:rPr baseline="-25000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>
                <a:solidFill>
                  <a:srgbClr val="292929"/>
                </a:solidFill>
              </a:rPr>
              <a:t>∈</a:t>
            </a:r>
            <a:r>
              <a:rPr lang="en-GB">
                <a:solidFill>
                  <a:srgbClr val="292929"/>
                </a:solidFill>
              </a:rPr>
              <a:t> 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[0, 1]) and we need to position b sensors as to minimize the highest criticality of a pipe that is not detected by any sensor.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5099700" y="2829850"/>
            <a:ext cx="34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Objective Function Formulation</a:t>
            </a:r>
            <a:endParaRPr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-GB"/>
              <a:t>Part f/g - </a:t>
            </a:r>
            <a:r>
              <a:rPr lang="en-GB">
                <a:highlight>
                  <a:schemeClr val="lt1"/>
                </a:highlight>
              </a:rPr>
              <a:t>Minimize Highest Criticality (2/2)</a:t>
            </a:r>
            <a:r>
              <a:rPr lang="en-GB"/>
              <a:t> 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6812450" y="4778575"/>
            <a:ext cx="23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7481925" y="0"/>
            <a:ext cx="1599300" cy="396300"/>
          </a:xfrm>
          <a:prstGeom prst="rect">
            <a:avLst/>
          </a:prstGeom>
          <a:solidFill>
            <a:srgbClr val="B3A3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4</a:t>
            </a:r>
            <a:endParaRPr b="1"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24150" y="959400"/>
            <a:ext cx="5593500" cy="4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Char char="●"/>
            </a:pPr>
            <a:r>
              <a:rPr b="1"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Constraints</a:t>
            </a: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Additional constraint because of max replacement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Availability of sensors to  place: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Detection ye should be 0 if none of the sensors placed can detect the pipe burst at pipe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Open Sans"/>
              <a:buAutoNum type="arabicPeriod"/>
            </a:pPr>
            <a:r>
              <a:rPr lang="en-GB" sz="13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Sv and ye are binary decision variables</a:t>
            </a:r>
            <a:endParaRPr sz="13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25" y="1846250"/>
            <a:ext cx="2394366" cy="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600" y="2571750"/>
            <a:ext cx="92342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288" y="3532062"/>
            <a:ext cx="1817170" cy="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650" y="4523524"/>
            <a:ext cx="302483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773850" y="1973813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773850" y="2683463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809650" y="365963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0726" y="1200175"/>
            <a:ext cx="3459901" cy="24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5276850" y="3667725"/>
            <a:ext cx="34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300"/>
              <a:buFont typeface="Roboto"/>
              <a:buAutoNum type="arabicPeriod"/>
            </a:pPr>
            <a:r>
              <a:rPr lang="en-GB" sz="13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The highest criticality </a:t>
            </a:r>
            <a:r>
              <a:rPr b="1" lang="en-GB" sz="13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drops to 0 after 19 sensors</a:t>
            </a:r>
            <a:r>
              <a:rPr lang="en-GB" sz="13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 since all pipe bursts are detected.</a:t>
            </a:r>
            <a:endParaRPr sz="13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300"/>
              <a:buFont typeface="Roboto"/>
              <a:buAutoNum type="arabicPeriod"/>
            </a:pPr>
            <a:r>
              <a:rPr lang="en-GB" sz="13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There is a steep decline in criticality score after </a:t>
            </a:r>
            <a:r>
              <a:rPr b="1" lang="en-GB" sz="13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10 sensors</a:t>
            </a:r>
            <a:endParaRPr b="1" sz="13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809650" y="4574038"/>
            <a:ext cx="225600" cy="1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